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61" r:id="rId4"/>
    <p:sldId id="262" r:id="rId5"/>
    <p:sldId id="263" r:id="rId6"/>
    <p:sldId id="264" r:id="rId7"/>
    <p:sldId id="265" r:id="rId8"/>
    <p:sldId id="266" r:id="rId9"/>
    <p:sldId id="268" r:id="rId10"/>
    <p:sldId id="269" r:id="rId11"/>
    <p:sldId id="270" r:id="rId12"/>
    <p:sldId id="271" r:id="rId13"/>
    <p:sldId id="273" r:id="rId14"/>
    <p:sldId id="274" r:id="rId15"/>
    <p:sldId id="275" r:id="rId16"/>
    <p:sldId id="276" r:id="rId17"/>
    <p:sldId id="277" r:id="rId18"/>
    <p:sldId id="257" r:id="rId19"/>
    <p:sldId id="258" r:id="rId20"/>
    <p:sldId id="260" r:id="rId21"/>
    <p:sldId id="272" r:id="rId22"/>
    <p:sldId id="278" r:id="rId23"/>
    <p:sldId id="279"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A54C80-263E-416B-A8E0-580EDEADCBDC}"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ОШ „Младост“</a:t>
            </a:r>
            <a:br>
              <a:rPr lang="sr-Cyrl-RS" dirty="0" smtClean="0"/>
            </a:br>
            <a:r>
              <a:rPr lang="sr-Cyrl-RS" dirty="0" smtClean="0"/>
              <a:t>Вршац</a:t>
            </a:r>
            <a:br>
              <a:rPr lang="sr-Cyrl-RS" dirty="0" smtClean="0"/>
            </a:br>
            <a:endParaRPr lang="en-GB" dirty="0"/>
          </a:p>
        </p:txBody>
      </p:sp>
      <p:sp>
        <p:nvSpPr>
          <p:cNvPr id="3" name="Subtitle 2"/>
          <p:cNvSpPr>
            <a:spLocks noGrp="1"/>
          </p:cNvSpPr>
          <p:nvPr>
            <p:ph type="subTitle" idx="1"/>
          </p:nvPr>
        </p:nvSpPr>
        <p:spPr/>
        <p:txBody>
          <a:bodyPr>
            <a:normAutofit fontScale="90000"/>
          </a:bodyPr>
          <a:lstStyle/>
          <a:p>
            <a:r>
              <a:rPr lang="sr-Cyrl-RS" dirty="0" smtClean="0"/>
              <a:t>ОБАВЕЗЕ УЧЕНИКА, ЛАКШЕ ПОВРЕДЕ ОБАВЕЗА УЧЕНИКА, ТЕЖЕ ПОВРЕДЕ ОБАВЕЗА УЧЕНИКА, ПОВРЕДЕ ЗАБРАНЕ УЧЕНИКА, ПВР, ДКР, ВДП, ПРЕВЕНТИВНЕ И ИНТЕРВЕНТНЕ АКТИВНОСТИ У ОДГОВОРУ НА НАСИЉЕ</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ДРУШТВЕНО-КОРИСТАН РАД</a:t>
            </a:r>
            <a:endParaRPr lang="en-GB" dirty="0"/>
          </a:p>
        </p:txBody>
      </p:sp>
      <p:sp>
        <p:nvSpPr>
          <p:cNvPr id="3" name="Content Placeholder 2"/>
          <p:cNvSpPr>
            <a:spLocks noGrp="1"/>
          </p:cNvSpPr>
          <p:nvPr>
            <p:ph idx="1"/>
          </p:nvPr>
        </p:nvSpPr>
        <p:spPr/>
        <p:txBody>
          <a:bodyPr/>
          <a:lstStyle/>
          <a:p>
            <a:r>
              <a:rPr lang="sr-Cyrl-RS" dirty="0" smtClean="0"/>
              <a:t>УЗ ИЗРИЦАЊЕ ВАСПИТНИХ И ВАСПИТНО-ДИСЦИПЛИНСКИХ МЕРА школа одређује ученику обавезу обављања друштвено-корисног, односно хуманитарног рада</a:t>
            </a:r>
            <a:endParaRPr lang="sr-Cyrl-RS" dirty="0" smtClean="0"/>
          </a:p>
          <a:p>
            <a:r>
              <a:rPr lang="sr-Cyrl-RS" dirty="0" smtClean="0"/>
              <a:t>ДКР се одређује на основу тежине учињене повреде</a:t>
            </a:r>
            <a:endParaRPr lang="sr-Cyrl-RS" dirty="0" smtClean="0"/>
          </a:p>
          <a:p>
            <a:r>
              <a:rPr lang="sr-Cyrl-RS" dirty="0" smtClean="0"/>
              <a:t>Води се рачуна о психофизичкој и здравственој способности ученика, узрасту, достојанству</a:t>
            </a:r>
            <a:endParaRPr lang="sr-Cyrl-RS" dirty="0" smtClean="0"/>
          </a:p>
          <a:p>
            <a:r>
              <a:rPr lang="sr-Cyrl-RS" dirty="0" smtClean="0"/>
              <a:t>О ДКР-у се обавештава родитељ</a:t>
            </a:r>
            <a:endParaRPr lang="sr-Cyrl-RS" dirty="0" smtClean="0"/>
          </a:p>
          <a:p>
            <a:r>
              <a:rPr lang="sr-Cyrl-RS" dirty="0" smtClean="0"/>
              <a:t>ПРАВИЛНИК О ОБАВЉАЊУ ДКР-а, ОДНОСНО ХУМАНИТАРНОГ РАДА</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ВЛАДАЊЕ УЧЕНИКА</a:t>
            </a:r>
            <a:endParaRPr lang="en-GB" dirty="0"/>
          </a:p>
        </p:txBody>
      </p:sp>
      <p:sp>
        <p:nvSpPr>
          <p:cNvPr id="3" name="Content Placeholder 2"/>
          <p:cNvSpPr>
            <a:spLocks noGrp="1"/>
          </p:cNvSpPr>
          <p:nvPr>
            <p:ph idx="1"/>
          </p:nvPr>
        </p:nvSpPr>
        <p:spPr/>
        <p:txBody>
          <a:bodyPr/>
          <a:lstStyle/>
          <a:p>
            <a:r>
              <a:rPr lang="sr-Cyrl-RS" dirty="0" smtClean="0"/>
              <a:t>6,7. И 8. РАЗРЕД- ОЦЕЊУЈЕ СЕ ОПИСНО У ТОКУ ПОЛУГОДИШТА, А БРОЈЧАНО НА КРАЈУ 1. И 2. ПОЛУГОДИШТА</a:t>
            </a:r>
            <a:endParaRPr lang="sr-Cyrl-RS" dirty="0" smtClean="0"/>
          </a:p>
          <a:p>
            <a:r>
              <a:rPr lang="sr-Cyrl-RS" dirty="0" smtClean="0"/>
              <a:t>ЗАКЉУЧНУ ОЦЕНУ УТВРЂУЈЕ ОВ НА ПРЕДЛОГ ОДЕЉЕЊСКОГ СТАРЕШИНЕ</a:t>
            </a:r>
            <a:endParaRPr lang="sr-Cyrl-RS" dirty="0" smtClean="0"/>
          </a:p>
          <a:p>
            <a:r>
              <a:rPr lang="sr-Cyrl-RS" dirty="0" smtClean="0"/>
              <a:t>САГЛЕДАВА СЕ ЛИЧНОСТ И ПОНАШАЊЕ УЧЕНИКА У ЦЕЛИНИ</a:t>
            </a:r>
            <a:endParaRPr lang="sr-Cyrl-RS" dirty="0" smtClean="0"/>
          </a:p>
          <a:p>
            <a:r>
              <a:rPr lang="sr-Cyrl-RS" dirty="0" smtClean="0"/>
              <a:t>СМАЊЕНА ОЦЕНА ИЗ ВЛАДАЊА СЕ ПОПРАВЉА КАДА ДОЂЕ ДО ПОЗИТИВНЕ ПРОМЕНЕ У ПОНАШАЊУ УЧЕНИКА</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a:t>Протокол поступања у установи и одговору на дискриминацију, насиље, злостављање и занемаривање</a:t>
            </a:r>
            <a:endParaRPr lang="en-GB" dirty="0"/>
          </a:p>
        </p:txBody>
      </p:sp>
      <p:sp>
        <p:nvSpPr>
          <p:cNvPr id="3" name="Content Placeholder 2"/>
          <p:cNvSpPr>
            <a:spLocks noGrp="1"/>
          </p:cNvSpPr>
          <p:nvPr>
            <p:ph idx="1"/>
          </p:nvPr>
        </p:nvSpPr>
        <p:spPr/>
        <p:txBody>
          <a:bodyPr/>
          <a:lstStyle/>
          <a:p>
            <a:endParaRPr lang="sr-Cyrl-RS" dirty="0" smtClean="0"/>
          </a:p>
          <a:p>
            <a:r>
              <a:rPr lang="sr-Cyrl-RS" dirty="0" smtClean="0"/>
              <a:t>НАСИЉЕ ЈЕ СВАКИ ОБЛИК ЈЕДАНПУТ УЧИЊЕНОГ ИЛИ ПОНОВЉЕНОГ ПОНАШАЊА КОЈЕ ЗА ПОСЛЕДИЦУ ИМА СТВАРНО ИЛИ ПОТЕНЦИЈАЛНО УГРОЖАВАЊЕ ЗДРАВЉА, РАЗВОЈА И ДОСТОЈАНСТВА ЛИЧНОСТИ УЧЕНИКА ИЛИ ЗАПОСЛЕНОГ</a:t>
            </a:r>
            <a:endParaRPr lang="sr-Cyrl-RS" dirty="0"/>
          </a:p>
          <a:p>
            <a:r>
              <a:rPr lang="sr-Cyrl-RS" dirty="0" smtClean="0"/>
              <a:t>Облици </a:t>
            </a:r>
            <a:r>
              <a:rPr lang="sr-Cyrl-RS" dirty="0"/>
              <a:t>насиља:</a:t>
            </a:r>
            <a:endParaRPr lang="sr-Cyrl-RS" dirty="0"/>
          </a:p>
          <a:p>
            <a:r>
              <a:rPr lang="sr-Cyrl-RS" dirty="0"/>
              <a:t>1. Физичко</a:t>
            </a:r>
            <a:endParaRPr lang="sr-Cyrl-RS" dirty="0"/>
          </a:p>
          <a:p>
            <a:r>
              <a:rPr lang="sr-Cyrl-RS" dirty="0"/>
              <a:t>2. Психичко (емоционално)</a:t>
            </a:r>
            <a:endParaRPr lang="sr-Cyrl-RS" dirty="0"/>
          </a:p>
          <a:p>
            <a:r>
              <a:rPr lang="sr-Cyrl-RS" dirty="0"/>
              <a:t>3. Социјално</a:t>
            </a:r>
            <a:endParaRPr lang="sr-Cyrl-RS" dirty="0"/>
          </a:p>
          <a:p>
            <a:r>
              <a:rPr lang="sr-Cyrl-RS" dirty="0"/>
              <a:t>4. Дигитално</a:t>
            </a:r>
            <a:endParaRPr lang="sr-Cyrl-RS"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Физичко насиље</a:t>
            </a:r>
            <a:endParaRPr lang="en-GB" dirty="0"/>
          </a:p>
        </p:txBody>
      </p:sp>
      <p:sp>
        <p:nvSpPr>
          <p:cNvPr id="3" name="Content Placeholder 2"/>
          <p:cNvSpPr>
            <a:spLocks noGrp="1"/>
          </p:cNvSpPr>
          <p:nvPr>
            <p:ph idx="1"/>
          </p:nvPr>
        </p:nvSpPr>
        <p:spPr/>
        <p:txBody>
          <a:bodyPr/>
          <a:lstStyle/>
          <a:p>
            <a:r>
              <a:rPr lang="sr-Cyrl-RS" dirty="0" smtClean="0"/>
              <a:t>Понашање које може да доведе до стварног или потенцијалног телесног повређивања ученика или запосленог</a:t>
            </a:r>
            <a:endParaRPr lang="sr-Cyrl-RS" dirty="0" smtClean="0"/>
          </a:p>
          <a:p>
            <a:r>
              <a:rPr lang="sr-Cyrl-RS" dirty="0" smtClean="0"/>
              <a:t>Физичко кажњавање ученика од стране запосленог или друге одрасле особе</a:t>
            </a:r>
            <a:endParaRPr lang="sr-Cyrl-RS"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Психичко насиље</a:t>
            </a:r>
            <a:endParaRPr lang="en-GB" dirty="0"/>
          </a:p>
        </p:txBody>
      </p:sp>
      <p:sp>
        <p:nvSpPr>
          <p:cNvPr id="3" name="Content Placeholder 2"/>
          <p:cNvSpPr>
            <a:spLocks noGrp="1"/>
          </p:cNvSpPr>
          <p:nvPr>
            <p:ph idx="1"/>
          </p:nvPr>
        </p:nvSpPr>
        <p:spPr/>
        <p:txBody>
          <a:bodyPr/>
          <a:lstStyle/>
          <a:p>
            <a:r>
              <a:rPr lang="sr-Cyrl-RS" dirty="0" smtClean="0"/>
              <a:t>Понашање које доводи до тренутног или трајног угрожавања психичког и емоционалног здравља и достојанства ученика или запосленог</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Социјално насиље</a:t>
            </a:r>
            <a:endParaRPr lang="en-GB" dirty="0"/>
          </a:p>
        </p:txBody>
      </p:sp>
      <p:sp>
        <p:nvSpPr>
          <p:cNvPr id="3" name="Content Placeholder 2"/>
          <p:cNvSpPr>
            <a:spLocks noGrp="1"/>
          </p:cNvSpPr>
          <p:nvPr>
            <p:ph idx="1"/>
          </p:nvPr>
        </p:nvSpPr>
        <p:spPr/>
        <p:txBody>
          <a:bodyPr/>
          <a:lstStyle/>
          <a:p>
            <a:r>
              <a:rPr lang="sr-Cyrl-RS" dirty="0" smtClean="0"/>
              <a:t>Понашање којим се искључује ученик из групе вршњака и различитих облика социјалних активности</a:t>
            </a:r>
            <a:r>
              <a:rPr lang="en-GB" dirty="0" smtClean="0"/>
              <a:t>, </a:t>
            </a:r>
            <a:r>
              <a:rPr lang="sr-Cyrl-RS" dirty="0" smtClean="0"/>
              <a:t>одвајањем од других, неприхватањем по различитости...</a:t>
            </a:r>
            <a:endParaRPr lang="sr-Cyrl-RS"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Дигитално насиље</a:t>
            </a:r>
            <a:endParaRPr lang="en-GB" dirty="0"/>
          </a:p>
        </p:txBody>
      </p:sp>
      <p:sp>
        <p:nvSpPr>
          <p:cNvPr id="3" name="Content Placeholder 2"/>
          <p:cNvSpPr>
            <a:spLocks noGrp="1"/>
          </p:cNvSpPr>
          <p:nvPr>
            <p:ph idx="1"/>
          </p:nvPr>
        </p:nvSpPr>
        <p:spPr/>
        <p:txBody>
          <a:bodyPr/>
          <a:lstStyle/>
          <a:p>
            <a:r>
              <a:rPr lang="sr-Cyrl-RS" dirty="0" smtClean="0"/>
              <a:t>Злоупотреба информационих технологија која може имати за последицу повреду друге личности и угрожавање достојанства</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ПРОГРАМ ЗАШТИТЕ УЧЕНИКА ОД ДИСКРИМАЦИЈЕ, НАСИЉА, ЗЛОСТАВЉАЊА И ЗАНЕМАРИВАЊА </a:t>
            </a:r>
            <a:endParaRPr lang="en-GB" dirty="0"/>
          </a:p>
        </p:txBody>
      </p:sp>
      <p:sp>
        <p:nvSpPr>
          <p:cNvPr id="3" name="Content Placeholder 2"/>
          <p:cNvSpPr>
            <a:spLocks noGrp="1"/>
          </p:cNvSpPr>
          <p:nvPr>
            <p:ph idx="1"/>
          </p:nvPr>
        </p:nvSpPr>
        <p:spPr/>
        <p:txBody>
          <a:bodyPr/>
          <a:lstStyle/>
          <a:p>
            <a:r>
              <a:rPr lang="sr-Cyrl-RS" dirty="0" smtClean="0"/>
              <a:t>2 ОПШТА ЦИЉА:</a:t>
            </a:r>
            <a:endParaRPr lang="sr-Cyrl-RS" dirty="0" smtClean="0"/>
          </a:p>
          <a:p>
            <a:r>
              <a:rPr lang="sr-Cyrl-RS" dirty="0" smtClean="0"/>
              <a:t>1. Мере превенције (за стварање безбедне средине за живот и рад ученика)</a:t>
            </a:r>
            <a:endParaRPr lang="sr-Cyrl-RS" dirty="0" smtClean="0"/>
          </a:p>
          <a:p>
            <a:r>
              <a:rPr lang="sr-Cyrl-RS" dirty="0" smtClean="0"/>
              <a:t>2. Мере интервенције ( у ситуацијама када се јаве насиље, злостављање и занемаривање)</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1. ПРЕВЕНТИВНЕ АКТИВНОСТИ</a:t>
            </a:r>
            <a:endParaRPr lang="en-GB" dirty="0"/>
          </a:p>
        </p:txBody>
      </p:sp>
      <p:sp>
        <p:nvSpPr>
          <p:cNvPr id="3" name="Content Placeholder 2"/>
          <p:cNvSpPr>
            <a:spLocks noGrp="1"/>
          </p:cNvSpPr>
          <p:nvPr>
            <p:ph idx="1"/>
          </p:nvPr>
        </p:nvSpPr>
        <p:spPr/>
        <p:txBody>
          <a:bodyPr>
            <a:normAutofit fontScale="85000" lnSpcReduction="10000"/>
          </a:bodyPr>
          <a:lstStyle/>
          <a:p>
            <a:r>
              <a:rPr lang="sr-Cyrl-RS" dirty="0" smtClean="0"/>
              <a:t>Школа креира превентивне активности у складу са анализом стања и увидом у присутност насиља</a:t>
            </a:r>
            <a:endParaRPr lang="sr-Cyrl-RS" dirty="0" smtClean="0"/>
          </a:p>
          <a:p>
            <a:r>
              <a:rPr lang="sr-Cyrl-RS" u="sng" dirty="0" smtClean="0"/>
              <a:t>Превентивне активности се планирају на основу:</a:t>
            </a:r>
            <a:endParaRPr lang="sr-Cyrl-RS" u="sng" dirty="0" smtClean="0"/>
          </a:p>
          <a:p>
            <a:r>
              <a:rPr lang="sr-Cyrl-RS" dirty="0"/>
              <a:t>у</a:t>
            </a:r>
            <a:r>
              <a:rPr lang="sr-Cyrl-RS" dirty="0" smtClean="0"/>
              <a:t>честалости ситуација насиља;</a:t>
            </a:r>
            <a:endParaRPr lang="sr-Cyrl-RS" dirty="0" smtClean="0"/>
          </a:p>
          <a:p>
            <a:r>
              <a:rPr lang="sr-Cyrl-RS" dirty="0"/>
              <a:t>б</a:t>
            </a:r>
            <a:r>
              <a:rPr lang="sr-Cyrl-RS" dirty="0" smtClean="0"/>
              <a:t>роја пријава насиља;</a:t>
            </a:r>
            <a:endParaRPr lang="sr-Cyrl-RS" dirty="0" smtClean="0"/>
          </a:p>
          <a:p>
            <a:r>
              <a:rPr lang="sr-Cyrl-RS" dirty="0" smtClean="0"/>
              <a:t>броја повреда;</a:t>
            </a:r>
            <a:endParaRPr lang="sr-Cyrl-RS" dirty="0" smtClean="0"/>
          </a:p>
          <a:p>
            <a:r>
              <a:rPr lang="sr-Cyrl-RS" dirty="0"/>
              <a:t>с</a:t>
            </a:r>
            <a:r>
              <a:rPr lang="sr-Cyrl-RS" dirty="0" smtClean="0"/>
              <a:t>игурности објекта, дворишта;</a:t>
            </a:r>
            <a:endParaRPr lang="sr-Cyrl-RS" dirty="0" smtClean="0"/>
          </a:p>
          <a:p>
            <a:r>
              <a:rPr lang="sr-Cyrl-RS" dirty="0"/>
              <a:t>з</a:t>
            </a:r>
            <a:r>
              <a:rPr lang="sr-Cyrl-RS" dirty="0" smtClean="0"/>
              <a:t>аступљености врста насиља;</a:t>
            </a:r>
            <a:endParaRPr lang="sr-Cyrl-RS" dirty="0" smtClean="0"/>
          </a:p>
          <a:p>
            <a:r>
              <a:rPr lang="sr-Cyrl-RS" dirty="0" smtClean="0"/>
              <a:t>процене реализованих обука за запослене и потребе даљег усавршавања</a:t>
            </a:r>
            <a:endParaRPr lang="sr-Cyrl-RS" dirty="0" smtClean="0"/>
          </a:p>
          <a:p>
            <a:r>
              <a:rPr lang="sr-Cyrl-RS" dirty="0"/>
              <a:t>Сваки одељењски старешина израђује план превенције за своје </a:t>
            </a:r>
            <a:r>
              <a:rPr lang="sr-Cyrl-RS" dirty="0" smtClean="0"/>
              <a:t>одељење!</a:t>
            </a:r>
            <a:endParaRPr lang="sr-Cyrl-RS" dirty="0" smtClean="0"/>
          </a:p>
          <a:p>
            <a:r>
              <a:rPr lang="sr-Cyrl-RS" dirty="0" smtClean="0"/>
              <a:t>Превентивне активности подижу ниво свести свих актера, негују атмосферу сарадње и уважавања, подстичу усвајање позитивних норми и облика понашања</a:t>
            </a:r>
            <a:endParaRPr lang="sr-Cyrl-RS" dirty="0" smtClean="0"/>
          </a:p>
          <a:p>
            <a:endParaRPr lang="sr-Cyrl-RS" dirty="0" smtClean="0"/>
          </a:p>
          <a:p>
            <a:endParaRPr lang="sr-Cyrl-RS" dirty="0" smtClean="0"/>
          </a:p>
          <a:p>
            <a:endParaRPr lang="sr-Cyrl-R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2. ИНТЕРВЕНТНЕ АКТИВНОСТИ</a:t>
            </a:r>
            <a:br>
              <a:rPr lang="sr-Cyrl-RS" dirty="0" smtClean="0"/>
            </a:br>
            <a:endParaRPr lang="en-GB" dirty="0"/>
          </a:p>
        </p:txBody>
      </p:sp>
      <p:sp>
        <p:nvSpPr>
          <p:cNvPr id="3" name="Content Placeholder 2"/>
          <p:cNvSpPr>
            <a:spLocks noGrp="1"/>
          </p:cNvSpPr>
          <p:nvPr>
            <p:ph idx="1"/>
          </p:nvPr>
        </p:nvSpPr>
        <p:spPr>
          <a:xfrm>
            <a:off x="677334" y="2593910"/>
            <a:ext cx="8596668" cy="3447452"/>
          </a:xfrm>
        </p:spPr>
        <p:txBody>
          <a:bodyPr/>
          <a:lstStyle/>
          <a:p>
            <a:r>
              <a:rPr lang="sr-Cyrl-RS" dirty="0" smtClean="0"/>
              <a:t>Чине је мере и активности којима се насиље зауставља, осигурава безбедност учесника, смањује ризик од понављања, ублажавају последице и прате ефекти предузетих мера</a:t>
            </a:r>
            <a:endParaRPr lang="sr-Cyrl-RS" dirty="0" smtClean="0"/>
          </a:p>
          <a:p>
            <a:endParaRPr lang="sr-Cyrl-RS" dirty="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ПРАВИЛНИК О ДИСЦИПЛИНСКОЈ И МАТЕРИЈАЛНОЈ ОДГОВОРНОСТИ УЧЕНИКА</a:t>
            </a:r>
            <a:br>
              <a:rPr lang="sr-Cyrl-RS" dirty="0" smtClean="0"/>
            </a:br>
            <a:endParaRPr lang="en-GB" dirty="0"/>
          </a:p>
        </p:txBody>
      </p:sp>
      <p:sp>
        <p:nvSpPr>
          <p:cNvPr id="3" name="Content Placeholder 2"/>
          <p:cNvSpPr>
            <a:spLocks noGrp="1"/>
          </p:cNvSpPr>
          <p:nvPr>
            <p:ph idx="1"/>
          </p:nvPr>
        </p:nvSpPr>
        <p:spPr/>
        <p:txBody>
          <a:bodyPr>
            <a:normAutofit lnSpcReduction="10000"/>
          </a:bodyPr>
          <a:lstStyle/>
          <a:p>
            <a:r>
              <a:rPr lang="sr-Cyrl-RS" dirty="0" smtClean="0"/>
              <a:t>ПРАВИЛНИК РЕГУЛИШЕ:</a:t>
            </a:r>
            <a:endParaRPr lang="sr-Cyrl-RS" dirty="0" smtClean="0"/>
          </a:p>
          <a:p>
            <a:r>
              <a:rPr lang="sr-Cyrl-RS" dirty="0" smtClean="0"/>
              <a:t>Обавезе и одговорност ученика</a:t>
            </a:r>
            <a:endParaRPr lang="sr-Cyrl-RS" dirty="0" smtClean="0"/>
          </a:p>
          <a:p>
            <a:r>
              <a:rPr lang="sr-Cyrl-RS" dirty="0" smtClean="0"/>
              <a:t>Дисциплинску одговорност ученика</a:t>
            </a:r>
            <a:endParaRPr lang="sr-Cyrl-RS" dirty="0" smtClean="0"/>
          </a:p>
          <a:p>
            <a:r>
              <a:rPr lang="sr-Cyrl-RS" dirty="0" smtClean="0"/>
              <a:t>Врсту повреда обавеза ученика</a:t>
            </a:r>
            <a:endParaRPr lang="sr-Cyrl-RS" dirty="0" smtClean="0"/>
          </a:p>
          <a:p>
            <a:r>
              <a:rPr lang="sr-Cyrl-RS" dirty="0" smtClean="0"/>
              <a:t>Врсту повреда забрана ученика</a:t>
            </a:r>
            <a:endParaRPr lang="sr-Cyrl-RS" dirty="0" smtClean="0"/>
          </a:p>
          <a:p>
            <a:r>
              <a:rPr lang="sr-Cyrl-RS" dirty="0" smtClean="0"/>
              <a:t>Дисциплинске мере</a:t>
            </a:r>
            <a:endParaRPr lang="sr-Cyrl-RS" dirty="0" smtClean="0"/>
          </a:p>
          <a:p>
            <a:r>
              <a:rPr lang="sr-Cyrl-RS" dirty="0" smtClean="0"/>
              <a:t>Поступак утврђивања дисциплинске одговорности ученика</a:t>
            </a:r>
            <a:endParaRPr lang="sr-Cyrl-RS" dirty="0" smtClean="0"/>
          </a:p>
          <a:p>
            <a:r>
              <a:rPr lang="sr-Cyrl-RS" dirty="0" smtClean="0"/>
              <a:t>Изрицање дисциплинских мера</a:t>
            </a:r>
            <a:endParaRPr lang="sr-Cyrl-RS" dirty="0" smtClean="0"/>
          </a:p>
          <a:p>
            <a:r>
              <a:rPr lang="sr-Cyrl-RS" dirty="0" smtClean="0"/>
              <a:t>Изрицање васпитно-дисциплинских мера</a:t>
            </a:r>
            <a:endParaRPr lang="sr-Cyrl-RS" dirty="0" smtClean="0"/>
          </a:p>
          <a:p>
            <a:r>
              <a:rPr lang="sr-Cyrl-RS" dirty="0" smtClean="0"/>
              <a:t>Поступак утврђивања материјалне одговорности ученика</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НИВОИ НАСИЉА</a:t>
            </a:r>
            <a:endParaRPr lang="en-GB" dirty="0"/>
          </a:p>
        </p:txBody>
      </p:sp>
      <p:sp>
        <p:nvSpPr>
          <p:cNvPr id="3" name="Content Placeholder 2"/>
          <p:cNvSpPr>
            <a:spLocks noGrp="1"/>
          </p:cNvSpPr>
          <p:nvPr>
            <p:ph idx="1"/>
          </p:nvPr>
        </p:nvSpPr>
        <p:spPr/>
        <p:txBody>
          <a:bodyPr/>
          <a:lstStyle/>
          <a:p>
            <a:r>
              <a:rPr lang="sr-Cyrl-RS" dirty="0" smtClean="0"/>
              <a:t>ПРВИ НИВО: ударање, чврга, штипање, гађање, чупање, сапчитање, уједање, шутирање, прљање..., омаловажавање, вређање, ругање, подсмевање, ласцивни коментари, слање узнемирујућих порука...</a:t>
            </a:r>
            <a:endParaRPr lang="sr-Cyrl-RS" dirty="0" smtClean="0"/>
          </a:p>
          <a:p>
            <a:r>
              <a:rPr lang="sr-Cyrl-RS" dirty="0" smtClean="0"/>
              <a:t>ДРУГИ НИВО: шамарање, ударање, шутке, пљување, уцењивање, претње, сплеткарење, искључивање из групе, сексуално додиривање, снимање и слање записа телефоном...</a:t>
            </a:r>
            <a:endParaRPr lang="sr-Cyrl-RS" dirty="0" smtClean="0"/>
          </a:p>
          <a:p>
            <a:r>
              <a:rPr lang="sr-Cyrl-RS" dirty="0" smtClean="0"/>
              <a:t>ТРЕЋИ НИВО: туча, дављење, напад оружјем, застрашивање, изнуђивање новца, навођење на коришћење психоактивних супстанци, завођење, силовање, инцест, дечија порнографија...</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ПРВИ НИВО- ИНТЕРВЕНЦИЈА</a:t>
            </a:r>
            <a:endParaRPr lang="en-GB" dirty="0"/>
          </a:p>
        </p:txBody>
      </p:sp>
      <p:sp>
        <p:nvSpPr>
          <p:cNvPr id="3" name="Content Placeholder 2"/>
          <p:cNvSpPr>
            <a:spLocks noGrp="1"/>
          </p:cNvSpPr>
          <p:nvPr>
            <p:ph idx="1"/>
          </p:nvPr>
        </p:nvSpPr>
        <p:spPr/>
        <p:txBody>
          <a:bodyPr/>
          <a:lstStyle/>
          <a:p>
            <a:r>
              <a:rPr lang="sr-Cyrl-RS" dirty="0" smtClean="0"/>
              <a:t>ОДЕЉЕЊСКИ СТАРЕШИНА У САРАДЊИ СА РОДИТЕЉЕМ У СМИСЛУ ПВР-а</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ДРУГИ </a:t>
            </a:r>
            <a:r>
              <a:rPr lang="sr-Cyrl-RS" dirty="0"/>
              <a:t>НИВО- ИНТЕРВЕНЦИЈА</a:t>
            </a:r>
            <a:endParaRPr lang="en-GB" dirty="0"/>
          </a:p>
        </p:txBody>
      </p:sp>
      <p:sp>
        <p:nvSpPr>
          <p:cNvPr id="3" name="Content Placeholder 2"/>
          <p:cNvSpPr>
            <a:spLocks noGrp="1"/>
          </p:cNvSpPr>
          <p:nvPr>
            <p:ph idx="1"/>
          </p:nvPr>
        </p:nvSpPr>
        <p:spPr/>
        <p:txBody>
          <a:bodyPr/>
          <a:lstStyle/>
          <a:p>
            <a:r>
              <a:rPr lang="sr-Cyrl-RS" dirty="0" smtClean="0"/>
              <a:t>ОДЕЉЕЊСКИ СТАРЕШИНА У САРАДЊИ СА ПЕДАГОГОМ ИЛИ ПСИХОЛОГОМ ИЛИ ТИМОМ  УЗ УШЕШЋЕ РОДИТЕЉА У СМИСЛУ ПВР-а</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ТРЕЋИ </a:t>
            </a:r>
            <a:r>
              <a:rPr lang="sr-Cyrl-RS" dirty="0"/>
              <a:t>НИВО- ИНТЕРВЕНЦИЈА</a:t>
            </a:r>
            <a:endParaRPr lang="en-GB" dirty="0"/>
          </a:p>
        </p:txBody>
      </p:sp>
      <p:sp>
        <p:nvSpPr>
          <p:cNvPr id="3" name="Content Placeholder 2"/>
          <p:cNvSpPr>
            <a:spLocks noGrp="1"/>
          </p:cNvSpPr>
          <p:nvPr>
            <p:ph idx="1"/>
          </p:nvPr>
        </p:nvSpPr>
        <p:spPr/>
        <p:txBody>
          <a:bodyPr/>
          <a:lstStyle/>
          <a:p>
            <a:r>
              <a:rPr lang="sr-Cyrl-RS" dirty="0" smtClean="0"/>
              <a:t>ДИРЕКТОР СА ТИМОМ ЗА ЗАШТИТУ УЗ АНГАЖОВАЊЕ РОДИТЕЉА И НАДЛЕЖНИХ ОРГАНА (ЦЗСР, ПОЛИЦИЈА)</a:t>
            </a:r>
            <a:endParaRPr lang="sr-Cyrl-RS" dirty="0" smtClean="0"/>
          </a:p>
          <a:p>
            <a:r>
              <a:rPr lang="sr-Cyrl-RS" dirty="0" smtClean="0"/>
              <a:t>ДИРЕКТОР ПОДНОСИ ПРИЈАВУ НАДЛЕЖНИМ ОРГАНИМА И ОБАВЕШТАВА МИНИСТАРСТВО И ШУ У РОКУ ОД 24 САТА</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РЕДОСЛЕД ИНТЕРВЕНЦИЈЕ</a:t>
            </a:r>
            <a:endParaRPr lang="en-GB" dirty="0"/>
          </a:p>
        </p:txBody>
      </p:sp>
      <p:sp>
        <p:nvSpPr>
          <p:cNvPr id="3" name="Content Placeholder 2"/>
          <p:cNvSpPr>
            <a:spLocks noGrp="1"/>
          </p:cNvSpPr>
          <p:nvPr>
            <p:ph idx="1"/>
          </p:nvPr>
        </p:nvSpPr>
        <p:spPr/>
        <p:txBody>
          <a:bodyPr/>
          <a:lstStyle/>
          <a:p>
            <a:r>
              <a:rPr lang="sr-Cyrl-RS" dirty="0" smtClean="0"/>
              <a:t>1. ПРОВЕРАВАЊЕ СУМЊЕ</a:t>
            </a:r>
            <a:endParaRPr lang="sr-Cyrl-RS" dirty="0" smtClean="0"/>
          </a:p>
          <a:p>
            <a:r>
              <a:rPr lang="sr-Cyrl-RS" dirty="0" smtClean="0"/>
              <a:t>2. ЗАУСТАВЉАЊЕ НАСИЉА И СМИРИВАЊЕ УЧЕСНИКА</a:t>
            </a:r>
            <a:endParaRPr lang="sr-Cyrl-RS" dirty="0" smtClean="0"/>
          </a:p>
          <a:p>
            <a:r>
              <a:rPr lang="sr-Cyrl-RS" dirty="0" smtClean="0"/>
              <a:t>3. ОБАВЕШТАВАЊЕ РОДИТЕЉА</a:t>
            </a:r>
            <a:endParaRPr lang="sr-Cyrl-RS" dirty="0" smtClean="0"/>
          </a:p>
          <a:p>
            <a:r>
              <a:rPr lang="sr-Cyrl-RS" dirty="0" smtClean="0"/>
              <a:t>КОНСУЛТАЦИЈЕ У УСТАНОВИ</a:t>
            </a:r>
            <a:endParaRPr lang="sr-Cyrl-RS" dirty="0" smtClean="0"/>
          </a:p>
          <a:p>
            <a:r>
              <a:rPr lang="sr-Cyrl-RS" dirty="0" smtClean="0"/>
              <a:t>МЕРЕ И АКТИВНОСТИ (ОПЕРАТИВНИ ПЛАН ЗАШТИТЕ СА ЕВАЛУАЦИЈОМ ПЛАНА)</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smtClean="0"/>
              <a:t>За седницу НВ</a:t>
            </a:r>
            <a:endParaRPr lang="en-GB"/>
          </a:p>
        </p:txBody>
      </p:sp>
      <p:sp>
        <p:nvSpPr>
          <p:cNvPr id="3" name="Content Placeholder 2"/>
          <p:cNvSpPr>
            <a:spLocks noGrp="1"/>
          </p:cNvSpPr>
          <p:nvPr>
            <p:ph idx="1"/>
          </p:nvPr>
        </p:nvSpPr>
        <p:spPr/>
        <p:txBody>
          <a:bodyPr/>
          <a:lstStyle/>
          <a:p>
            <a:r>
              <a:rPr lang="sr-Cyrl-RS" dirty="0" smtClean="0"/>
              <a:t>У Вршцу,</a:t>
            </a:r>
            <a:endParaRPr lang="sr-Cyrl-RS" dirty="0" smtClean="0"/>
          </a:p>
          <a:p>
            <a:r>
              <a:rPr lang="sr-Cyrl-RS" dirty="0" smtClean="0"/>
              <a:t>30.3.2023. године</a:t>
            </a:r>
            <a:endParaRPr lang="sr-Cyrl-RS" dirty="0" smtClean="0"/>
          </a:p>
          <a:p>
            <a:endParaRPr lang="en-GB" dirty="0"/>
          </a:p>
          <a:p>
            <a:r>
              <a:rPr lang="sr-Cyrl-RS" altLang="en-GB" dirty="0"/>
              <a:t>Јоана Мојсе, психолог школе</a:t>
            </a:r>
            <a:endParaRPr lang="sr-Cyrl-RS" alt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ОБАВЕЗЕ УЧЕНИКА</a:t>
            </a:r>
            <a:endParaRPr lang="en-GB" dirty="0"/>
          </a:p>
        </p:txBody>
      </p:sp>
      <p:sp>
        <p:nvSpPr>
          <p:cNvPr id="3" name="Content Placeholder 2"/>
          <p:cNvSpPr>
            <a:spLocks noGrp="1"/>
          </p:cNvSpPr>
          <p:nvPr>
            <p:ph idx="1"/>
          </p:nvPr>
        </p:nvSpPr>
        <p:spPr/>
        <p:txBody>
          <a:bodyPr>
            <a:normAutofit fontScale="85000" lnSpcReduction="10000"/>
          </a:bodyPr>
          <a:lstStyle/>
          <a:p>
            <a:r>
              <a:rPr lang="sr-Cyrl-RS" dirty="0" smtClean="0"/>
              <a:t>Редовно похађа наставу и извршава школске обавезе</a:t>
            </a:r>
            <a:endParaRPr lang="sr-Cyrl-RS" dirty="0" smtClean="0"/>
          </a:p>
          <a:p>
            <a:r>
              <a:rPr lang="sr-Cyrl-RS" dirty="0" smtClean="0"/>
              <a:t>Поштује школска правила, одлуке директора и органа Школе </a:t>
            </a:r>
            <a:endParaRPr lang="sr-Cyrl-RS" dirty="0" smtClean="0"/>
          </a:p>
          <a:p>
            <a:r>
              <a:rPr lang="sr-Cyrl-RS" dirty="0" smtClean="0"/>
              <a:t>Поштује забрану дискриминације, насиља, злостављања и занемаривања, страначког организовања и деловања и забрану понашања којим се вређа углед, част или достојанство</a:t>
            </a:r>
            <a:endParaRPr lang="sr-Cyrl-RS" dirty="0" smtClean="0"/>
          </a:p>
          <a:p>
            <a:r>
              <a:rPr lang="sr-Cyrl-RS" dirty="0" smtClean="0"/>
              <a:t>Ради на усвајању знања, вештина и вредносних ставова прописаних школским програмом, прати сопствени напредак и о томе извештава наставнике и родитеље</a:t>
            </a:r>
            <a:endParaRPr lang="sr-Cyrl-RS" dirty="0" smtClean="0"/>
          </a:p>
          <a:p>
            <a:r>
              <a:rPr lang="sr-Cyrl-RS" dirty="0" smtClean="0"/>
              <a:t>У поступку оцењивања показује своје стварно знање без преписивања и других недозвољених облика помоћи</a:t>
            </a:r>
            <a:endParaRPr lang="sr-Cyrl-RS" dirty="0" smtClean="0"/>
          </a:p>
          <a:p>
            <a:r>
              <a:rPr lang="sr-Cyrl-RS" dirty="0" smtClean="0"/>
              <a:t>Не омета извођење наставе и не напушта час без одобрења наставника</a:t>
            </a:r>
            <a:endParaRPr lang="sr-Cyrl-RS" dirty="0" smtClean="0"/>
          </a:p>
          <a:p>
            <a:r>
              <a:rPr lang="sr-Cyrl-RS" dirty="0" smtClean="0"/>
              <a:t>Поштује личност других ученика, наставника и запослених</a:t>
            </a:r>
            <a:endParaRPr lang="sr-Cyrl-RS" dirty="0" smtClean="0"/>
          </a:p>
          <a:p>
            <a:r>
              <a:rPr lang="sr-Cyrl-RS" dirty="0" smtClean="0"/>
              <a:t>Чува имовину школе и чистоћу</a:t>
            </a:r>
            <a:endParaRPr lang="sr-Cyrl-RS" dirty="0" smtClean="0"/>
          </a:p>
          <a:p>
            <a:r>
              <a:rPr lang="sr-Cyrl-RS" dirty="0" smtClean="0"/>
              <a:t>Понаша се у складу са правилима еколошке етике</a:t>
            </a:r>
            <a:endParaRPr lang="sr-Cyrl-RS"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ДИСЦИПЛИНСКА ОДГОВОРНОСТ УЧЕНИКА</a:t>
            </a:r>
            <a:endParaRPr lang="en-GB" dirty="0"/>
          </a:p>
        </p:txBody>
      </p:sp>
      <p:sp>
        <p:nvSpPr>
          <p:cNvPr id="3" name="Content Placeholder 2"/>
          <p:cNvSpPr>
            <a:spLocks noGrp="1"/>
          </p:cNvSpPr>
          <p:nvPr>
            <p:ph idx="1"/>
          </p:nvPr>
        </p:nvSpPr>
        <p:spPr/>
        <p:txBody>
          <a:bodyPr>
            <a:normAutofit fontScale="92500"/>
          </a:bodyPr>
          <a:lstStyle/>
          <a:p>
            <a:r>
              <a:rPr lang="sr-Cyrl-RS" dirty="0" smtClean="0"/>
              <a:t>Са учеником који врши повреду правила понашања Школа је дужна да, уз учешће родитеља, појача васпитни рад активностима:</a:t>
            </a:r>
            <a:endParaRPr lang="sr-Cyrl-RS" dirty="0" smtClean="0"/>
          </a:p>
          <a:p>
            <a:r>
              <a:rPr lang="sr-Cyrl-RS" dirty="0" smtClean="0"/>
              <a:t>У ОКВИРУ ОДЕЉЕЊСКЕ ЗАЈЕДНИЦЕ</a:t>
            </a:r>
            <a:endParaRPr lang="sr-Cyrl-RS" dirty="0" smtClean="0"/>
          </a:p>
          <a:p>
            <a:r>
              <a:rPr lang="sr-Cyrl-RS" dirty="0" smtClean="0"/>
              <a:t> СТРУЧНИМ РАДОМ ОДЕЉЕЊСКОГ СТАРЕШИНЕ, ПЕДАГОГА, ПСИХОЛОГА, ТИМА</a:t>
            </a:r>
            <a:endParaRPr lang="sr-Cyrl-RS" dirty="0" smtClean="0"/>
          </a:p>
          <a:p>
            <a:r>
              <a:rPr lang="sr-Cyrl-RS" dirty="0" smtClean="0"/>
              <a:t>САРАДЊОМ СА УСТАНОВАМА СОЦИЈАЛНЕ ИЛИ ЗДРАВСТВЕНЕ ЗАШТИТЕ </a:t>
            </a:r>
            <a:endParaRPr lang="sr-Cyrl-RS" dirty="0" smtClean="0"/>
          </a:p>
          <a:p>
            <a:r>
              <a:rPr lang="sr-Cyrl-RS" dirty="0" smtClean="0"/>
              <a:t>Одељењски старешина подноси захтев директору школе за пвр-ом</a:t>
            </a:r>
            <a:endParaRPr lang="sr-Cyrl-RS" dirty="0" smtClean="0"/>
          </a:p>
          <a:p>
            <a:r>
              <a:rPr lang="sr-Cyrl-RS" dirty="0" smtClean="0"/>
              <a:t>Директор доноси решење којим утврђује лица или тим који ће обављати  пвр</a:t>
            </a:r>
            <a:endParaRPr lang="sr-Cyrl-RS" dirty="0" smtClean="0"/>
          </a:p>
          <a:p>
            <a:r>
              <a:rPr lang="sr-Cyrl-RS" dirty="0" smtClean="0"/>
              <a:t>Лица или тим  сачињавају план пвр-а</a:t>
            </a:r>
            <a:endParaRPr lang="sr-Cyrl-RS" dirty="0" smtClean="0"/>
          </a:p>
          <a:p>
            <a:r>
              <a:rPr lang="sr-Cyrl-RS" dirty="0" smtClean="0"/>
              <a:t>Лица или тим достављају директору извештај о пвр-у у року од 30 дана од покретања пвр-а </a:t>
            </a:r>
            <a:endParaRPr lang="sr-Cyrl-RS"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dirty="0" smtClean="0"/>
              <a:t>ЛАКШЕ ПОВРЕДЕ ОБАВЕЗА УЧЕНИКА</a:t>
            </a:r>
            <a:endParaRPr lang="en-GB" dirty="0"/>
          </a:p>
        </p:txBody>
      </p:sp>
      <p:sp>
        <p:nvSpPr>
          <p:cNvPr id="3" name="Content Placeholder 2"/>
          <p:cNvSpPr>
            <a:spLocks noGrp="1"/>
          </p:cNvSpPr>
          <p:nvPr>
            <p:ph idx="1"/>
          </p:nvPr>
        </p:nvSpPr>
        <p:spPr/>
        <p:txBody>
          <a:bodyPr>
            <a:normAutofit lnSpcReduction="10000"/>
          </a:bodyPr>
          <a:lstStyle/>
          <a:p>
            <a:r>
              <a:rPr lang="sr-Cyrl-RS" dirty="0" smtClean="0"/>
              <a:t>Неоправдано закашњавање, напуштање часа, неоправдано изостајање до 25 часова, недолично понашање (грубо, агресивно), ометање извођења наставе, коришћење мобилних телефона, изазивање нереда мањих размера (чарке, расправе...), неблаговремено правдање изостанака, нарушавање естетског изгледа школе, непоштовање одлука директора, наставника, необавештавање родитеља о резултатима учења, непоштовање прописаних правила понашања у школи, неприкладно одевање, злоупотреба лекарског оправдања, непоседовање прибора за рад...</a:t>
            </a:r>
            <a:endParaRPr lang="sr-Cyrl-RS" dirty="0" smtClean="0"/>
          </a:p>
          <a:p>
            <a:r>
              <a:rPr lang="sr-Cyrl-RS" dirty="0" smtClean="0"/>
              <a:t>ЗА ЛАКШУ ПОВРЕДУ МОГУ СЕ ИЗРЕЋИ СЛЕДЕЋЕ ВАСПИТНЕ МЕРЕ:</a:t>
            </a:r>
            <a:endParaRPr lang="sr-Cyrl-RS" dirty="0" smtClean="0"/>
          </a:p>
          <a:p>
            <a:r>
              <a:rPr lang="sr-Cyrl-RS" i="1" dirty="0" smtClean="0"/>
              <a:t>Писмена опомена одељењског старешине</a:t>
            </a:r>
            <a:endParaRPr lang="sr-Cyrl-RS" i="1" dirty="0" smtClean="0"/>
          </a:p>
          <a:p>
            <a:r>
              <a:rPr lang="sr-Cyrl-RS" i="1" dirty="0" smtClean="0"/>
              <a:t>Укор одељењскос старешине</a:t>
            </a:r>
            <a:endParaRPr lang="sr-Cyrl-RS" i="1" dirty="0" smtClean="0"/>
          </a:p>
          <a:p>
            <a:r>
              <a:rPr lang="sr-Cyrl-RS" i="1" dirty="0" smtClean="0"/>
              <a:t>Укор одељењског већа </a:t>
            </a:r>
            <a:endParaRPr lang="en-GB"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Неоправдано изостајање са наставе и изрицање васпитних мера</a:t>
            </a:r>
            <a:endParaRPr lang="en-GB" dirty="0"/>
          </a:p>
        </p:txBody>
      </p:sp>
      <p:sp>
        <p:nvSpPr>
          <p:cNvPr id="3" name="Content Placeholder 2"/>
          <p:cNvSpPr>
            <a:spLocks noGrp="1"/>
          </p:cNvSpPr>
          <p:nvPr>
            <p:ph idx="1"/>
          </p:nvPr>
        </p:nvSpPr>
        <p:spPr/>
        <p:txBody>
          <a:bodyPr/>
          <a:lstStyle/>
          <a:p>
            <a:r>
              <a:rPr lang="sr-Cyrl-RS" dirty="0" smtClean="0"/>
              <a:t>Писмена опомена одељењског старешине- од 5 до 11 часова</a:t>
            </a:r>
            <a:endParaRPr lang="sr-Cyrl-RS" dirty="0" smtClean="0"/>
          </a:p>
          <a:p>
            <a:r>
              <a:rPr lang="sr-Cyrl-RS" dirty="0" smtClean="0"/>
              <a:t>Укор одељењског старешине- од 12 до 18 часова</a:t>
            </a:r>
            <a:endParaRPr lang="sr-Cyrl-RS" dirty="0" smtClean="0"/>
          </a:p>
          <a:p>
            <a:r>
              <a:rPr lang="sr-Cyrl-RS" dirty="0" smtClean="0"/>
              <a:t>Укор одељењског већа- од 19 до 25 часова</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ТЕЖЕ ПОВРЕДЕ ОБАВЕЗА УЧЕНИКА</a:t>
            </a:r>
            <a:endParaRPr lang="en-GB" dirty="0"/>
          </a:p>
        </p:txBody>
      </p:sp>
      <p:sp>
        <p:nvSpPr>
          <p:cNvPr id="3" name="Content Placeholder 2"/>
          <p:cNvSpPr>
            <a:spLocks noGrp="1"/>
          </p:cNvSpPr>
          <p:nvPr>
            <p:ph idx="1"/>
          </p:nvPr>
        </p:nvSpPr>
        <p:spPr/>
        <p:txBody>
          <a:bodyPr>
            <a:normAutofit fontScale="92500"/>
          </a:bodyPr>
          <a:lstStyle/>
          <a:p>
            <a:r>
              <a:rPr lang="sr-Cyrl-RS" dirty="0" smtClean="0"/>
              <a:t>Уништавање преправка података у евиденцији коју води школа, преправка или дописивање података у јавној исправи коју издаје школа, уништавање или крађа имовине школе, ученика или запосленог, поседовање алкохола, уношење оружја или пиротехничког средства, понашање којим ученик угрожава властиту или безбедност других, употреба мобилног телефона којим се угрожавају права других или у сврхе преваре у поступку оцењивања, неоправдано изостајање више од 25 часова, учестало чињење лакших повреда</a:t>
            </a:r>
            <a:endParaRPr lang="sr-Cyrl-RS" dirty="0" smtClean="0"/>
          </a:p>
          <a:p>
            <a:r>
              <a:rPr lang="sr-Cyrl-RS" dirty="0" smtClean="0"/>
              <a:t>За теже повреде обавеза ученка школа води васпитно-дисциплински поступак</a:t>
            </a:r>
            <a:endParaRPr lang="sr-Cyrl-RS" dirty="0" smtClean="0"/>
          </a:p>
          <a:p>
            <a:r>
              <a:rPr lang="sr-Cyrl-RS" dirty="0"/>
              <a:t>ЗА </a:t>
            </a:r>
            <a:r>
              <a:rPr lang="sr-Cyrl-RS" dirty="0" smtClean="0"/>
              <a:t>ТЕЖУ </a:t>
            </a:r>
            <a:r>
              <a:rPr lang="sr-Cyrl-RS" dirty="0"/>
              <a:t>ПОВРЕДУ МОГУ СЕ ИЗРЕЋИ СЛЕДЕЋЕ </a:t>
            </a:r>
            <a:r>
              <a:rPr lang="sr-Cyrl-RS" dirty="0" smtClean="0"/>
              <a:t>ВАСПИТНО-ДИСЦИПЛИНСКЕ </a:t>
            </a:r>
            <a:r>
              <a:rPr lang="sr-Cyrl-RS" dirty="0"/>
              <a:t>МЕРЕ:</a:t>
            </a:r>
            <a:endParaRPr lang="sr-Cyrl-RS" dirty="0"/>
          </a:p>
          <a:p>
            <a:r>
              <a:rPr lang="sr-Cyrl-RS" i="1" dirty="0" smtClean="0"/>
              <a:t>Укор директора</a:t>
            </a:r>
            <a:endParaRPr lang="sr-Cyrl-RS" i="1" dirty="0" smtClean="0"/>
          </a:p>
          <a:p>
            <a:r>
              <a:rPr lang="sr-Cyrl-RS" i="1" dirty="0" smtClean="0"/>
              <a:t>Укор наставничког већа</a:t>
            </a:r>
            <a:endParaRPr lang="en-GB"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ПОВРЕДЕ ЗАБРАНЕ УЧЕНИКА</a:t>
            </a:r>
            <a:endParaRPr lang="en-GB" dirty="0"/>
          </a:p>
        </p:txBody>
      </p:sp>
      <p:sp>
        <p:nvSpPr>
          <p:cNvPr id="3" name="Content Placeholder 2"/>
          <p:cNvSpPr>
            <a:spLocks noGrp="1"/>
          </p:cNvSpPr>
          <p:nvPr>
            <p:ph idx="1"/>
          </p:nvPr>
        </p:nvSpPr>
        <p:spPr/>
        <p:txBody>
          <a:bodyPr>
            <a:normAutofit/>
          </a:bodyPr>
          <a:lstStyle/>
          <a:p>
            <a:r>
              <a:rPr lang="sr-Cyrl-RS" dirty="0" smtClean="0"/>
              <a:t>ЗАБРАНА ДИСКРИМИНАЦИЈЕ</a:t>
            </a:r>
            <a:endParaRPr lang="sr-Cyrl-RS" dirty="0" smtClean="0"/>
          </a:p>
          <a:p>
            <a:r>
              <a:rPr lang="sr-Cyrl-RS" dirty="0" smtClean="0"/>
              <a:t>ЗАБРАНА НАСИЉА, ЗЛОСТАВЉАЊА И ЗАНЕМАРИВАЊА</a:t>
            </a:r>
            <a:endParaRPr lang="sr-Cyrl-RS" dirty="0" smtClean="0"/>
          </a:p>
          <a:p>
            <a:r>
              <a:rPr lang="sr-Cyrl-RS" dirty="0" smtClean="0"/>
              <a:t>ЗАБРАНА ПОНАШАЊА КОЈИМ СЕ ВРЕЂА УГЛЕД, ЧАСТ ИЛИ ДОСТОЈАНСТВО</a:t>
            </a:r>
            <a:endParaRPr lang="sr-Cyrl-RS" dirty="0" smtClean="0"/>
          </a:p>
          <a:p>
            <a:r>
              <a:rPr lang="sr-Cyrl-RS" dirty="0" smtClean="0"/>
              <a:t>За повреде забране </a:t>
            </a:r>
            <a:r>
              <a:rPr lang="sr-Cyrl-RS" dirty="0"/>
              <a:t>ученка школа води васпитно-дисциплински поступак</a:t>
            </a:r>
            <a:endParaRPr lang="sr-Cyrl-RS" dirty="0"/>
          </a:p>
          <a:p>
            <a:endParaRPr lang="sr-Cyrl-RS" dirty="0" smtClean="0"/>
          </a:p>
          <a:p>
            <a:r>
              <a:rPr lang="sr-Cyrl-RS" dirty="0" smtClean="0"/>
              <a:t>За повреду забране ученику се могу изрећи следеће васпитно-дисциплинске мере:</a:t>
            </a:r>
            <a:endParaRPr lang="sr-Cyrl-RS" dirty="0" smtClean="0"/>
          </a:p>
          <a:p>
            <a:r>
              <a:rPr lang="sr-Cyrl-RS" i="1" dirty="0" smtClean="0"/>
              <a:t>Укор директора или укор наставничког већа</a:t>
            </a:r>
            <a:endParaRPr lang="sr-Cyrl-RS" i="1" dirty="0" smtClean="0"/>
          </a:p>
          <a:p>
            <a:r>
              <a:rPr lang="sr-Cyrl-RS" i="1" dirty="0" smtClean="0"/>
              <a:t>Премештај ученика од 5. до 8. разреда у другу школу, на основу одлуке НВ, а уз сагласност школе у коју прелази, а уз обавештење родитеља</a:t>
            </a:r>
            <a:endParaRPr lang="en-GB"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Изрицање васпитних мера и васпитно-дисциплинских мера и оцена из владања</a:t>
            </a:r>
            <a:endParaRPr lang="en-GB" dirty="0"/>
          </a:p>
        </p:txBody>
      </p:sp>
      <p:sp>
        <p:nvSpPr>
          <p:cNvPr id="3" name="Content Placeholder 2"/>
          <p:cNvSpPr>
            <a:spLocks noGrp="1"/>
          </p:cNvSpPr>
          <p:nvPr>
            <p:ph idx="1"/>
          </p:nvPr>
        </p:nvSpPr>
        <p:spPr/>
        <p:txBody>
          <a:bodyPr/>
          <a:lstStyle/>
          <a:p>
            <a:r>
              <a:rPr lang="sr-Cyrl-RS" dirty="0"/>
              <a:t>Изрицање васпитних мера и васпитно-дисциплинских </a:t>
            </a:r>
            <a:r>
              <a:rPr lang="sr-Cyrl-RS" dirty="0" smtClean="0"/>
              <a:t>мера може, а не мора да утиче на оцену из владања </a:t>
            </a:r>
            <a:endParaRPr lang="sr-Cyrl-RS" dirty="0" smtClean="0"/>
          </a:p>
          <a:p>
            <a:r>
              <a:rPr lang="sr-Cyrl-RS" dirty="0" smtClean="0"/>
              <a:t>Уколико утиче на оцену из владања:</a:t>
            </a:r>
            <a:endParaRPr lang="sr-Cyrl-RS" dirty="0" smtClean="0"/>
          </a:p>
          <a:p>
            <a:r>
              <a:rPr lang="sr-Cyrl-RS" dirty="0" smtClean="0"/>
              <a:t>Писмена опомена одељењског старешине</a:t>
            </a:r>
            <a:endParaRPr lang="sr-Cyrl-RS" dirty="0" smtClean="0"/>
          </a:p>
          <a:p>
            <a:r>
              <a:rPr lang="sr-Cyrl-RS" dirty="0" smtClean="0"/>
              <a:t>Укор одељењског старешине- врло добар (4)</a:t>
            </a:r>
            <a:endParaRPr lang="sr-Cyrl-RS" dirty="0" smtClean="0"/>
          </a:p>
          <a:p>
            <a:r>
              <a:rPr lang="sr-Cyrl-RS" dirty="0" smtClean="0"/>
              <a:t>Укор одељењског већа- добар (3)</a:t>
            </a:r>
            <a:endParaRPr lang="sr-Cyrl-RS" dirty="0" smtClean="0"/>
          </a:p>
          <a:p>
            <a:r>
              <a:rPr lang="sr-Cyrl-RS" dirty="0" smtClean="0"/>
              <a:t>Укор директора- довољан (2)</a:t>
            </a:r>
            <a:endParaRPr lang="sr-Cyrl-RS" dirty="0" smtClean="0"/>
          </a:p>
          <a:p>
            <a:r>
              <a:rPr lang="sr-Cyrl-RS" dirty="0" smtClean="0"/>
              <a:t>Укор наставничког већа- недовољан (1)</a:t>
            </a:r>
            <a:endParaRPr lang="en-GB"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8131</Words>
  <Application>WPS Presentation</Application>
  <PresentationFormat>Widescreen</PresentationFormat>
  <Paragraphs>191</Paragraphs>
  <Slides>25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Arial</vt:lpstr>
      <vt:lpstr>SimSun</vt:lpstr>
      <vt:lpstr>Wingdings</vt:lpstr>
      <vt:lpstr>Wingdings 3</vt:lpstr>
      <vt:lpstr>Arial</vt:lpstr>
      <vt:lpstr>Trebuchet MS</vt:lpstr>
      <vt:lpstr>Microsoft YaHei</vt:lpstr>
      <vt:lpstr>Arial Unicode MS</vt:lpstr>
      <vt:lpstr>Calibri</vt:lpstr>
      <vt:lpstr>Facet</vt:lpstr>
      <vt:lpstr>ОШ „Младост“ Вршац </vt:lpstr>
      <vt:lpstr>ПРАВИЛНИК О ДИСЦИПЛИНСКОЈ И МАТЕРИЈАЛНОЈ ОДГОВОРНОСТИ УЧЕНИКА </vt:lpstr>
      <vt:lpstr>ОБАВЕЗЕ УЧЕНИКА</vt:lpstr>
      <vt:lpstr>ДИСЦИПЛИНСКА ОДГОВОРНОСТ УЧЕНИКА</vt:lpstr>
      <vt:lpstr>ЛАКШЕ ПОВРЕДЕ ОБАВЕЗА УЧЕНИКА</vt:lpstr>
      <vt:lpstr>Неоправдано изостајање са наставе и изрицање васпитних мера</vt:lpstr>
      <vt:lpstr>ТЕЖЕ ПОВРЕДЕ ОБАВЕЗА УЧЕНИКА</vt:lpstr>
      <vt:lpstr>ПОВРЕДЕ ЗАБРАНЕ УЧЕНИКА</vt:lpstr>
      <vt:lpstr>Изрицање васпитних мера и васпитно-дисциплинских мера и оцена из владања</vt:lpstr>
      <vt:lpstr>ДРУШТВЕНО-КОРИСТАН РАД</vt:lpstr>
      <vt:lpstr>ВЛАДАЊЕ УЧЕНИКА</vt:lpstr>
      <vt:lpstr>Протокол поступања у установи и одговору на дискриминацију, насиље, злостављање и занемаривање</vt:lpstr>
      <vt:lpstr>Физичко насиље</vt:lpstr>
      <vt:lpstr>Психичко насиље</vt:lpstr>
      <vt:lpstr>Социјално насиље</vt:lpstr>
      <vt:lpstr>Дигитално насиље</vt:lpstr>
      <vt:lpstr>ПРОГРАМ ЗАШТИТЕ УЧЕНИКА ОД ДИСКРИМАЦИЈЕ, НАСИЉА, ЗЛОСТАВЉАЊА И ЗАНЕМАРИВАЊА </vt:lpstr>
      <vt:lpstr>1. ПРЕВЕНТИВНЕ АКТИВНОСТИ</vt:lpstr>
      <vt:lpstr>2. ИНТЕРВЕНТНЕ АКТИВНОСТИ </vt:lpstr>
      <vt:lpstr>НИВОИ НАСИЉА</vt:lpstr>
      <vt:lpstr>ПРВИ НИВО- ИНТЕРВЕНЦИЈА</vt:lpstr>
      <vt:lpstr>ДРУГИ НИВО- ИНТЕРВЕНЦИЈА</vt:lpstr>
      <vt:lpstr>ТРЕЋИ НИВО- ИНТЕРВЕНЦИЈА</vt:lpstr>
      <vt:lpstr>РЕДОСЛЕД ИНТЕРВЕНЦИЈЕ</vt:lpstr>
      <vt:lpstr>За седницу НВ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ОШ „Младост“ Вршац</dc:title>
  <dc:creator>Direktor</dc:creator>
  <cp:lastModifiedBy>Direktor</cp:lastModifiedBy>
  <cp:revision>22</cp:revision>
  <dcterms:created xsi:type="dcterms:W3CDTF">2023-03-30T13:16:00Z</dcterms:created>
  <dcterms:modified xsi:type="dcterms:W3CDTF">2023-04-18T12:07:04Z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9AB9B0EE42994C18949153F6918F5945</vt:lpwstr>
  </property>
  <property fmtid="{D5CDD505-2E9C-101B-9397-08002B2CF9AE}" pid="3" name="KSOProductBuildVer">
    <vt:lpwstr>2057-11.2.0.11516</vt:lpwstr>
  </property>
</Properties>
</file>